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562" r:id="rId3"/>
    <p:sldId id="564" r:id="rId4"/>
    <p:sldId id="565" r:id="rId5"/>
    <p:sldId id="563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555" r:id="rId15"/>
    <p:sldId id="556" r:id="rId16"/>
    <p:sldId id="566" r:id="rId17"/>
    <p:sldId id="567" r:id="rId18"/>
    <p:sldId id="374" r:id="rId19"/>
    <p:sldId id="416" r:id="rId20"/>
    <p:sldId id="417" r:id="rId21"/>
    <p:sldId id="418" r:id="rId22"/>
    <p:sldId id="568" r:id="rId23"/>
    <p:sldId id="419" r:id="rId24"/>
    <p:sldId id="420" r:id="rId25"/>
    <p:sldId id="569" r:id="rId26"/>
    <p:sldId id="421" r:id="rId27"/>
    <p:sldId id="422" r:id="rId28"/>
    <p:sldId id="571" r:id="rId29"/>
    <p:sldId id="424" r:id="rId30"/>
    <p:sldId id="425" r:id="rId31"/>
    <p:sldId id="426" r:id="rId32"/>
    <p:sldId id="427" r:id="rId33"/>
    <p:sldId id="428" r:id="rId34"/>
    <p:sldId id="429" r:id="rId35"/>
    <p:sldId id="570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1" r:id="rId45"/>
    <p:sldId id="582" r:id="rId46"/>
    <p:sldId id="583" r:id="rId47"/>
    <p:sldId id="584" r:id="rId48"/>
    <p:sldId id="593" r:id="rId49"/>
    <p:sldId id="594" r:id="rId50"/>
    <p:sldId id="596" r:id="rId51"/>
    <p:sldId id="598" r:id="rId52"/>
    <p:sldId id="331" r:id="rId53"/>
    <p:sldId id="585" r:id="rId54"/>
    <p:sldId id="586" r:id="rId55"/>
    <p:sldId id="595" r:id="rId56"/>
    <p:sldId id="597" r:id="rId57"/>
    <p:sldId id="599" r:id="rId58"/>
    <p:sldId id="600" r:id="rId59"/>
    <p:sldId id="601" r:id="rId60"/>
    <p:sldId id="587" r:id="rId61"/>
    <p:sldId id="588" r:id="rId62"/>
    <p:sldId id="602" r:id="rId63"/>
    <p:sldId id="603" r:id="rId64"/>
    <p:sldId id="604" r:id="rId65"/>
    <p:sldId id="332" r:id="rId66"/>
    <p:sldId id="334" r:id="rId67"/>
    <p:sldId id="605" r:id="rId68"/>
    <p:sldId id="607" r:id="rId69"/>
    <p:sldId id="609" r:id="rId70"/>
    <p:sldId id="610" r:id="rId71"/>
    <p:sldId id="589" r:id="rId72"/>
    <p:sldId id="590" r:id="rId73"/>
    <p:sldId id="606" r:id="rId74"/>
    <p:sldId id="608" r:id="rId75"/>
    <p:sldId id="611" r:id="rId76"/>
    <p:sldId id="612" r:id="rId77"/>
    <p:sldId id="613" r:id="rId78"/>
    <p:sldId id="614" r:id="rId79"/>
    <p:sldId id="615" r:id="rId80"/>
    <p:sldId id="591" r:id="rId81"/>
    <p:sldId id="592" r:id="rId82"/>
    <p:sldId id="333" r:id="rId8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2" autoAdjust="0"/>
    <p:restoredTop sz="92441" autoAdjust="0"/>
  </p:normalViewPr>
  <p:slideViewPr>
    <p:cSldViewPr>
      <p:cViewPr varScale="1">
        <p:scale>
          <a:sx n="101" d="100"/>
          <a:sy n="101" d="100"/>
        </p:scale>
        <p:origin x="312" y="18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1247172b-e777-4feb-8ed5-27ac36519c5a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uk-47213842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uk-47213842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region_e</a:t>
            </a:r>
            <a:r>
              <a:rPr lang="en-US" dirty="0"/>
              <a:t>/</a:t>
            </a:r>
            <a:r>
              <a:rPr lang="en-US" dirty="0" err="1"/>
              <a:t>region_e.htm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3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Onishi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Tomoya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“Vietnam targets China manufacturers after EU trade green light,”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17, 2020.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https://www.ft.com/content/1247172b-e777-4feb-8ed5-27ac36519c5a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Edgington, Tom, “Brexit: What trade deals has the UK done so far?,”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March 2, 2020.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https://www.bbc.com/news/uk-47213842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Edgington, Tom, “Brexit: What trade deals has the UK done so far?,”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March 2, 2020.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https://www.bbc.com/news/uk-47213842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20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FTAs and Other Trade Deals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FA392-91B6-5346-86EC-78658BA1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ED2D6-F55A-3D40-8F7F-9C6C8787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3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E530-FB65-0348-B8DD-6EA4555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C42F1-6810-1B47-964F-FDC76D97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are ROOs necessary in FTA but not in Customs Union?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was</a:t>
            </a:r>
          </a:p>
          <a:p>
            <a:pPr lvl="1"/>
            <a:r>
              <a:rPr lang="en-US" dirty="0"/>
              <a:t>An FTA between US, Canada, and Mexico</a:t>
            </a:r>
          </a:p>
          <a:p>
            <a:pPr lvl="1"/>
            <a:r>
              <a:rPr lang="en-US" dirty="0"/>
              <a:t>Went into effect Jan 1, 1994</a:t>
            </a:r>
          </a:p>
          <a:p>
            <a:r>
              <a:rPr lang="en-US" dirty="0"/>
              <a:t>Effects</a:t>
            </a:r>
          </a:p>
          <a:p>
            <a:pPr lvl="1"/>
            <a:r>
              <a:rPr lang="en-US" dirty="0"/>
              <a:t>Trade</a:t>
            </a:r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Supply chains</a:t>
            </a:r>
          </a:p>
          <a:p>
            <a:pPr lvl="1"/>
            <a:r>
              <a:rPr lang="en-US" dirty="0"/>
              <a:t>Consumers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Grew massively across N. America</a:t>
            </a:r>
          </a:p>
          <a:p>
            <a:pPr lvl="1"/>
            <a:r>
              <a:rPr lang="en-US" dirty="0"/>
              <a:t>US bilateral trade with Mexico became deficits:  US imports &gt; US exports</a:t>
            </a:r>
          </a:p>
          <a:p>
            <a:pPr lvl="1"/>
            <a:r>
              <a:rPr lang="en-US" dirty="0"/>
              <a:t>Supply chains, especially in autos, extended across North America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From:  Wilson, Christopher, </a:t>
            </a:r>
            <a:r>
              <a:rPr lang="en-US" i="1"/>
              <a:t>Growing Together: Economic Ties between the United States and Mexico</a:t>
            </a:r>
            <a:r>
              <a:rPr lang="en-US"/>
              <a:t>, Wilson Center, March 2017.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45"/>
            <a:ext cx="9144000" cy="59419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03327F-D14A-1F4F-93BB-943BC4D8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0895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Congressional Research Service (2015)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AC98B-4E13-0749-A5D6-CB464830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05694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ED59-EA4A-884B-93CC-9EDCDCDA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6784-B017-D141-833D-F75EE1F4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FTAs in general</a:t>
            </a:r>
          </a:p>
          <a:p>
            <a:r>
              <a:rPr lang="en-US" sz="2800" dirty="0"/>
              <a:t>North America</a:t>
            </a:r>
          </a:p>
          <a:p>
            <a:pPr lvl="1"/>
            <a:r>
              <a:rPr lang="en-US" sz="2400" dirty="0"/>
              <a:t>NAFTA</a:t>
            </a:r>
          </a:p>
          <a:p>
            <a:pPr lvl="1"/>
            <a:r>
              <a:rPr lang="en-US" sz="2400" dirty="0"/>
              <a:t>USMCA</a:t>
            </a:r>
          </a:p>
          <a:p>
            <a:r>
              <a:rPr lang="en-US" sz="2800" dirty="0"/>
              <a:t>Recent efforts and deals</a:t>
            </a:r>
          </a:p>
          <a:p>
            <a:pPr lvl="1"/>
            <a:r>
              <a:rPr lang="en-US" sz="2400" dirty="0"/>
              <a:t>Africa</a:t>
            </a:r>
          </a:p>
          <a:p>
            <a:pPr lvl="1"/>
            <a:r>
              <a:rPr lang="en-US" sz="2400" dirty="0"/>
              <a:t>EU &amp; other</a:t>
            </a:r>
          </a:p>
          <a:p>
            <a:pPr lvl="1"/>
            <a:r>
              <a:rPr lang="en-US" sz="2400" dirty="0"/>
              <a:t>China &amp; other</a:t>
            </a:r>
          </a:p>
          <a:p>
            <a:pPr lvl="1"/>
            <a:r>
              <a:rPr lang="en-US" sz="2400" dirty="0"/>
              <a:t>UK &amp; other</a:t>
            </a:r>
          </a:p>
          <a:p>
            <a:pPr lvl="1"/>
            <a:r>
              <a:rPr lang="en-US" sz="2400" dirty="0"/>
              <a:t>US &amp; other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CE9F7-2D01-BA47-A9C2-EADDDEB4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3C398-B67F-5A41-9BD9-05025F59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8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Congressional Research Service (2015)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1E340-E840-6349-88E5-91273E2E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938691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Class 20:  FTAs and Other Trade Deals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8750"/>
            <a:ext cx="5981700" cy="654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9618"/>
            <a:ext cx="152771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AFL-CIO, “NAFTA at 20”</a:t>
            </a:r>
          </a:p>
        </p:txBody>
      </p:sp>
    </p:spTree>
    <p:extLst>
      <p:ext uri="{BB962C8B-B14F-4D97-AF65-F5344CB8AC3E}">
        <p14:creationId xmlns:p14="http://schemas.microsoft.com/office/powerpoint/2010/main" val="1891988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</a:t>
            </a:r>
          </a:p>
          <a:p>
            <a:pPr lvl="1"/>
            <a:r>
              <a:rPr lang="en-US" dirty="0"/>
              <a:t>Fell in Mexico</a:t>
            </a:r>
          </a:p>
          <a:p>
            <a:pPr lvl="1"/>
            <a:r>
              <a:rPr lang="en-US" dirty="0"/>
              <a:t>No effect on average in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529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4B1A2-79C1-544A-A683-EA5A3AD9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6908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5" grpId="0" animBg="1"/>
      <p:bldP spid="529416" grpId="0" animBg="1"/>
      <p:bldP spid="529417" grpId="0"/>
      <p:bldP spid="529418" grpId="0"/>
      <p:bldP spid="529419" grpId="0" animBg="1"/>
      <p:bldP spid="529420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5181600" imgH="2946400" progId="Excel.Sheet.8">
                  <p:embed/>
                </p:oleObj>
              </mc:Choice>
              <mc:Fallback>
                <p:oleObj name="Chart" r:id="rId3" imgW="5181600" imgH="2946400" progId="Excel.Sheet.8">
                  <p:embed/>
                  <p:pic>
                    <p:nvPicPr>
                      <p:cNvPr id="537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83AF7-5DC1-304D-B971-582DBF45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8935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No effect on overall US employment or unemployment</a:t>
            </a:r>
          </a:p>
          <a:p>
            <a:pPr lvl="1"/>
            <a:r>
              <a:rPr lang="en-US" dirty="0"/>
              <a:t>Pockets of disruption across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3" imgW="5537200" imgH="3238500" progId="Excel.Sheet.8">
                  <p:embed/>
                </p:oleObj>
              </mc:Choice>
              <mc:Fallback>
                <p:oleObj name="Chart" r:id="rId3" imgW="5537200" imgH="3238500" progId="Excel.Sheet.8">
                  <p:embed/>
                  <p:pic>
                    <p:nvPicPr>
                      <p:cNvPr id="533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68B88-37E0-8847-ADDF-2CB7372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512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88950"/>
            <a:ext cx="8458200" cy="588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Hakobyan and McLaren (2016)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1434" y="1416205"/>
            <a:ext cx="277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(Consistent Public-Use Microdata Areas) 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9618F-0689-AD44-AF72-D8092849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27932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chains</a:t>
            </a:r>
          </a:p>
          <a:p>
            <a:pPr lvl="1"/>
            <a:r>
              <a:rPr lang="en-US" dirty="0"/>
              <a:t>US manufacturing moved inputs to low-cost locations across N. America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0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BABD5-0620-DB45-BD15-D7D31249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18765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Types</a:t>
            </a:r>
          </a:p>
          <a:p>
            <a:pPr lvl="1"/>
            <a:r>
              <a:rPr lang="en-US" sz="2400" dirty="0"/>
              <a:t>Free Trade Agreement (FTA)</a:t>
            </a:r>
          </a:p>
          <a:p>
            <a:pPr lvl="2"/>
            <a:r>
              <a:rPr lang="en-US" sz="2000" dirty="0"/>
              <a:t>Zero tariffs on (most) imports from partners</a:t>
            </a:r>
          </a:p>
          <a:p>
            <a:pPr lvl="2"/>
            <a:r>
              <a:rPr lang="en-US" sz="2000" dirty="0"/>
              <a:t>Unequal tariffs on imports from outsiders</a:t>
            </a:r>
          </a:p>
          <a:p>
            <a:pPr lvl="2"/>
            <a:r>
              <a:rPr lang="en-US" sz="2000" dirty="0"/>
              <a:t>Rules of origin (ROOs)</a:t>
            </a:r>
          </a:p>
          <a:p>
            <a:pPr lvl="1"/>
            <a:r>
              <a:rPr lang="en-US" sz="2400" dirty="0"/>
              <a:t>Customs Union</a:t>
            </a:r>
          </a:p>
          <a:p>
            <a:pPr lvl="2"/>
            <a:r>
              <a:rPr lang="en-US" sz="2000" dirty="0"/>
              <a:t>Zero tariffs on imports from partners</a:t>
            </a:r>
          </a:p>
          <a:p>
            <a:pPr lvl="2"/>
            <a:r>
              <a:rPr lang="en-US" sz="2000" dirty="0"/>
              <a:t>Common external tariffs on outsiders</a:t>
            </a:r>
          </a:p>
          <a:p>
            <a:pPr lvl="2"/>
            <a:r>
              <a:rPr lang="en-US" sz="2000" dirty="0"/>
              <a:t>No need for ROOs</a:t>
            </a:r>
          </a:p>
          <a:p>
            <a:pPr lvl="1"/>
            <a:r>
              <a:rPr lang="en-US" sz="2400" dirty="0"/>
              <a:t>Common Market</a:t>
            </a:r>
          </a:p>
          <a:p>
            <a:pPr lvl="2"/>
            <a:r>
              <a:rPr lang="en-US" sz="2000" dirty="0"/>
              <a:t>Customs Union plus other free movement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1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E581-8168-7742-9DBE-08D02AFE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06460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09AA3-17CB-5641-B03D-BFC06C73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984087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4DEFF-371E-0941-A9AE-FF3473C3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91109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3BF8C-176F-D54A-A115-D3B198FE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84678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5DE01-CDA6-044E-8B5A-7E5D194B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510999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</a:t>
            </a:r>
          </a:p>
          <a:p>
            <a:pPr lvl="1"/>
            <a:r>
              <a:rPr lang="en-US" dirty="0"/>
              <a:t>As always with freer trade, the ultimate beneficiaries are consumers</a:t>
            </a:r>
          </a:p>
          <a:p>
            <a:pPr lvl="2"/>
            <a:r>
              <a:rPr lang="en-US" dirty="0"/>
              <a:t>Lower prices for</a:t>
            </a:r>
          </a:p>
          <a:p>
            <a:pPr lvl="3"/>
            <a:r>
              <a:rPr lang="en-US" dirty="0"/>
              <a:t>Imported consumer goods</a:t>
            </a:r>
          </a:p>
          <a:p>
            <a:pPr lvl="3"/>
            <a:r>
              <a:rPr lang="en-US" dirty="0"/>
              <a:t>Domestically produced goods and services that use cheaper imported inputs</a:t>
            </a:r>
          </a:p>
          <a:p>
            <a:pPr lvl="2"/>
            <a:r>
              <a:rPr lang="en-US" dirty="0"/>
              <a:t>Greater variety of goods to choose from</a:t>
            </a:r>
          </a:p>
          <a:p>
            <a:pPr lvl="1"/>
            <a:r>
              <a:rPr lang="en-US" dirty="0"/>
              <a:t>These gains are hard to measure</a:t>
            </a:r>
          </a:p>
          <a:p>
            <a:pPr lvl="2"/>
            <a:r>
              <a:rPr lang="en-US" dirty="0"/>
              <a:t>One indicator may be the low rates of price inflation experienced under NAFTA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0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9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I’ve not assigned anything evaluating NAFTA, since it’s been replaced by USMCA.  But what were, and are, your impressions of NAFTA?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4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/>
              <a:t>“United States, Mexico, Canada Agreement”</a:t>
            </a:r>
          </a:p>
          <a:p>
            <a:pPr lvl="1"/>
            <a:r>
              <a:rPr lang="en-US" dirty="0"/>
              <a:t>Result of Trump’s renegotiation of NAFTA</a:t>
            </a:r>
          </a:p>
          <a:p>
            <a:pPr lvl="1"/>
            <a:r>
              <a:rPr lang="en-US" dirty="0"/>
              <a:t>Mostly the same as NAFTA</a:t>
            </a:r>
          </a:p>
          <a:p>
            <a:r>
              <a:rPr lang="en-US" dirty="0"/>
              <a:t>Why replace NAFTA?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Trump opposed NAFTA as early as 1993</a:t>
            </a:r>
          </a:p>
          <a:p>
            <a:pPr lvl="2"/>
            <a:r>
              <a:rPr lang="en-US" dirty="0"/>
              <a:t>“The Mexicans want it, and that doesn't sound good to me.”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Opposition to NAFTA was popular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1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Renegotiation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May 18, 2017: </a:t>
            </a:r>
            <a:r>
              <a:rPr lang="en-US" sz="2400" dirty="0"/>
              <a:t>Renegotiation began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Aug 27, 2018:  Agreement between US and Mexico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Sep 30, 2018:  Agreement with Canada to join</a:t>
            </a:r>
          </a:p>
          <a:p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Approval and Implementation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Dec 19, 2019:  US House approved (contentious)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17, 2020: Senate approved (expected)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29, 2020: Trump signed into law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Jul 1, 2020:  Agreement goes into effect</a:t>
            </a:r>
          </a:p>
          <a:p>
            <a:pPr lvl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Proliferation:  Now more than 300, involving a significant fraction of possible country pairs</a:t>
            </a:r>
          </a:p>
          <a:p>
            <a:r>
              <a:rPr lang="en-US" sz="2800" dirty="0"/>
              <a:t>Most are FTAs</a:t>
            </a:r>
          </a:p>
          <a:p>
            <a:r>
              <a:rPr lang="en-US" sz="2800" dirty="0"/>
              <a:t>WTO reports all as Regional Trade Agreements (RTAs), though many include distant countries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4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Car incentives</a:t>
            </a:r>
          </a:p>
          <a:p>
            <a:pPr lvl="1"/>
            <a:r>
              <a:rPr lang="en-US" sz="2000" dirty="0"/>
              <a:t>ROO raised from 62.5% to 75%</a:t>
            </a:r>
          </a:p>
          <a:p>
            <a:pPr lvl="1"/>
            <a:r>
              <a:rPr lang="en-US" sz="2000" dirty="0"/>
              <a:t>70% of steel &amp; aluminum must come from NA</a:t>
            </a:r>
          </a:p>
          <a:p>
            <a:pPr lvl="1"/>
            <a:r>
              <a:rPr lang="en-US" sz="2000" dirty="0"/>
              <a:t>40-45% of value added from &gt;$16/</a:t>
            </a:r>
            <a:r>
              <a:rPr lang="en-US" sz="2000" dirty="0" err="1"/>
              <a:t>hr</a:t>
            </a:r>
            <a:r>
              <a:rPr lang="en-US" sz="2000" dirty="0"/>
              <a:t> labor</a:t>
            </a:r>
          </a:p>
          <a:p>
            <a:r>
              <a:rPr lang="en-US" sz="2400" dirty="0"/>
              <a:t>Dairy:  Some opening of US dairy to Canada</a:t>
            </a:r>
          </a:p>
          <a:p>
            <a:r>
              <a:rPr lang="en-US" sz="2400" dirty="0"/>
              <a:t>ISDS only between US &amp; Mexico</a:t>
            </a:r>
          </a:p>
          <a:p>
            <a:r>
              <a:rPr lang="en-US" sz="2400" dirty="0"/>
              <a:t>Commitments on labor &amp; IP standards</a:t>
            </a:r>
          </a:p>
          <a:p>
            <a:r>
              <a:rPr lang="en-US" sz="2400" dirty="0"/>
              <a:t>“Sunset Clause” Review after 6 years</a:t>
            </a:r>
          </a:p>
          <a:p>
            <a:r>
              <a:rPr lang="en-US" sz="2400" dirty="0"/>
              <a:t>Inform US if negotiate with NME (China)</a:t>
            </a:r>
          </a:p>
          <a:p>
            <a:r>
              <a:rPr lang="en-US" sz="2400" dirty="0"/>
              <a:t>Commitment not to manipulate currencies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4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3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a change is USMCA compared to NAFTA? </a:t>
            </a:r>
          </a:p>
          <a:p>
            <a:r>
              <a:rPr lang="en-US" dirty="0"/>
              <a:t>What industry or product seems to have gotten the most attention in the changes made to USMCA? </a:t>
            </a:r>
          </a:p>
          <a:p>
            <a:r>
              <a:rPr lang="en-US" dirty="0"/>
              <a:t>Is Canada dropping its protectionist policies on dairy? </a:t>
            </a:r>
          </a:p>
          <a:p>
            <a:r>
              <a:rPr lang="en-US" dirty="0"/>
              <a:t>Is intellectual property protection being increased or decreased?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1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Swanson,</a:t>
            </a:r>
            <a:br>
              <a:rPr lang="en-US" sz="4000" dirty="0"/>
            </a:br>
            <a:r>
              <a:rPr lang="en-US" sz="4000" dirty="0"/>
              <a:t>“Much Remains Undone</a:t>
            </a:r>
            <a:r>
              <a:rPr lang="en-US" sz="4000" b="1" dirty="0"/>
              <a:t>”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USMCA included stronger rules on labor standard, particularly in Mexico.  Are these going to be followed immediately?</a:t>
            </a:r>
            <a:r>
              <a:rPr lang="en-US" sz="2400" dirty="0"/>
              <a:t> </a:t>
            </a:r>
          </a:p>
          <a:p>
            <a:r>
              <a:rPr lang="en-US" dirty="0"/>
              <a:t>Is there any reason why companies might not immediately follow the rules of origin that were included in USMCA?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7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dirty="0"/>
              <a:t>Nakayama</a:t>
            </a:r>
            <a:r>
              <a:rPr lang="en-US" sz="4000" dirty="0"/>
              <a:t>, “</a:t>
            </a:r>
            <a:r>
              <a:rPr lang="en-US" dirty="0"/>
              <a:t>Japanese carmakers …</a:t>
            </a:r>
            <a:r>
              <a:rPr lang="en-US" sz="4000" b="1" dirty="0"/>
              <a:t>”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are Japanese car companies responding to USMCA rules?</a:t>
            </a:r>
          </a:p>
          <a:p>
            <a:r>
              <a:rPr lang="en-US" sz="2800" dirty="0"/>
              <a:t>Can you tell from this what the tariff rate would be if cars made in Mexico don’t have 40% of value from high-wage workers? </a:t>
            </a:r>
          </a:p>
          <a:p>
            <a:r>
              <a:rPr lang="en-US" sz="2800" dirty="0"/>
              <a:t>What are companies doing to respond to the USMCA rules? </a:t>
            </a:r>
          </a:p>
          <a:p>
            <a:r>
              <a:rPr lang="en-US" sz="2800" dirty="0"/>
              <a:t>What will USMCA do to the prices of cars in the US?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0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Africa</a:t>
            </a:r>
          </a:p>
          <a:p>
            <a:pPr lvl="1"/>
            <a:r>
              <a:rPr lang="en-US" dirty="0" err="1"/>
              <a:t>AfCFTA</a:t>
            </a:r>
            <a:r>
              <a:rPr lang="en-US" dirty="0"/>
              <a:t>: African Continental Free Trade Area </a:t>
            </a:r>
          </a:p>
          <a:p>
            <a:pPr lvl="1"/>
            <a:r>
              <a:rPr lang="en-US" dirty="0"/>
              <a:t>Came into force May 2019</a:t>
            </a:r>
          </a:p>
          <a:p>
            <a:pPr lvl="1"/>
            <a:r>
              <a:rPr lang="en-US" dirty="0"/>
              <a:t>“Strips away tariffs on 90 per cent of goods”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09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AfCFTA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countries does </a:t>
            </a:r>
            <a:r>
              <a:rPr lang="en-US" dirty="0" err="1"/>
              <a:t>AfCFTA</a:t>
            </a:r>
            <a:r>
              <a:rPr lang="en-US" dirty="0"/>
              <a:t> include?</a:t>
            </a:r>
          </a:p>
          <a:p>
            <a:r>
              <a:rPr lang="en-US" dirty="0"/>
              <a:t>What reasons are given for trade among the member countries to be smaller than within the EU, NAFTA, etc.?</a:t>
            </a:r>
          </a:p>
          <a:p>
            <a:r>
              <a:rPr lang="en-US" dirty="0"/>
              <a:t>What do the countries of Africa currently mostly export, and why is this a problem according to this?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6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and Canada</a:t>
            </a:r>
          </a:p>
          <a:p>
            <a:pPr lvl="1"/>
            <a:r>
              <a:rPr lang="en-US" dirty="0"/>
              <a:t>CETA: Comprehensive Economic and Trade Agreement </a:t>
            </a:r>
          </a:p>
          <a:p>
            <a:pPr lvl="1"/>
            <a:r>
              <a:rPr lang="en-US" dirty="0"/>
              <a:t>FTA between EU and Canada</a:t>
            </a:r>
          </a:p>
          <a:p>
            <a:pPr lvl="1"/>
            <a:r>
              <a:rPr lang="en-US" dirty="0"/>
              <a:t>Implemented 2017</a:t>
            </a:r>
          </a:p>
          <a:p>
            <a:pPr lvl="1"/>
            <a:r>
              <a:rPr lang="en-US" dirty="0"/>
              <a:t>Includes “export quotas” for agricultural products</a:t>
            </a:r>
          </a:p>
          <a:p>
            <a:pPr lvl="1"/>
            <a:r>
              <a:rPr lang="en-US" dirty="0"/>
              <a:t>Includes MFN clause, relevant for EU-UK FTA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1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EU and MERCOSUR (CU of Brazil, Argentina, Uruguay, &amp; Paraguay)</a:t>
            </a:r>
          </a:p>
          <a:p>
            <a:pPr lvl="1"/>
            <a:r>
              <a:rPr lang="en-US" sz="2400" dirty="0"/>
              <a:t>FTA “sealed” in June 2019, but not yet ratified</a:t>
            </a:r>
          </a:p>
          <a:p>
            <a:pPr lvl="1"/>
            <a:r>
              <a:rPr lang="en-US" sz="2400" dirty="0"/>
              <a:t>Ratification was to begin in 2020</a:t>
            </a:r>
          </a:p>
          <a:p>
            <a:pPr lvl="1"/>
            <a:r>
              <a:rPr lang="en-US" sz="2400" dirty="0"/>
              <a:t>Advantages expected:</a:t>
            </a:r>
          </a:p>
          <a:p>
            <a:pPr lvl="2"/>
            <a:r>
              <a:rPr lang="en-US" sz="2000" dirty="0"/>
              <a:t>Access to Brazil for EU industrial goods and wine</a:t>
            </a:r>
          </a:p>
          <a:p>
            <a:pPr lvl="2"/>
            <a:r>
              <a:rPr lang="en-US" sz="2000" dirty="0"/>
              <a:t>Access to EU for South American beef, poultry, and sugar</a:t>
            </a:r>
          </a:p>
          <a:p>
            <a:pPr lvl="1"/>
            <a:r>
              <a:rPr lang="en-US" sz="2400" dirty="0"/>
              <a:t>Problems with ratification include:</a:t>
            </a:r>
          </a:p>
          <a:p>
            <a:pPr lvl="2"/>
            <a:r>
              <a:rPr lang="en-US" sz="2000" dirty="0"/>
              <a:t>“decision to allow sugarcane cultivation in the Amazon region.”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A96C-6ABF-1047-BB01-E329179C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C984-0133-E74C-9A14-0000F601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Types</a:t>
            </a:r>
          </a:p>
          <a:p>
            <a:pPr lvl="1"/>
            <a:r>
              <a:rPr lang="en-US" sz="2400" dirty="0"/>
              <a:t>Free Trade Agreement (FTA)</a:t>
            </a:r>
          </a:p>
          <a:p>
            <a:pPr lvl="2"/>
            <a:r>
              <a:rPr lang="en-US" sz="2000" dirty="0"/>
              <a:t>Zero tariffs on (almost) all partner exports</a:t>
            </a:r>
          </a:p>
          <a:p>
            <a:pPr lvl="2"/>
            <a:r>
              <a:rPr lang="en-US" sz="2000" dirty="0"/>
              <a:t>Unequal tariffs on imports from outside</a:t>
            </a:r>
          </a:p>
          <a:p>
            <a:pPr lvl="2"/>
            <a:r>
              <a:rPr lang="en-US" sz="2000" dirty="0"/>
              <a:t>Necessary rules of origin (ROOs)</a:t>
            </a:r>
          </a:p>
          <a:p>
            <a:pPr lvl="1"/>
            <a:r>
              <a:rPr lang="en-US" sz="2400" dirty="0"/>
              <a:t>Customs Union</a:t>
            </a:r>
          </a:p>
          <a:p>
            <a:pPr lvl="2"/>
            <a:r>
              <a:rPr lang="en-US" sz="2000" dirty="0"/>
              <a:t>Zero tariffs on partner exports</a:t>
            </a:r>
          </a:p>
          <a:p>
            <a:pPr lvl="2"/>
            <a:r>
              <a:rPr lang="en-US" sz="2000" dirty="0"/>
              <a:t>Common external tariffs</a:t>
            </a:r>
          </a:p>
          <a:p>
            <a:pPr lvl="2"/>
            <a:r>
              <a:rPr lang="en-US" sz="2000" dirty="0"/>
              <a:t>No need for ROOs</a:t>
            </a:r>
          </a:p>
          <a:p>
            <a:pPr lvl="1"/>
            <a:r>
              <a:rPr lang="en-US" sz="2400" dirty="0"/>
              <a:t>Common Market</a:t>
            </a:r>
          </a:p>
          <a:p>
            <a:pPr lvl="2"/>
            <a:r>
              <a:rPr lang="en-US" sz="2000" dirty="0"/>
              <a:t>Customs Union plus free other free movement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2D91B-54AE-904C-9B33-91DA390B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7A10D-DDE3-2741-B836-7F49FCC0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D25049-E322-8541-9A0F-B8B6C891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130"/>
            <a:ext cx="9144000" cy="6011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DB02A1-014C-9B44-83B6-691F50D323EF}"/>
              </a:ext>
            </a:extLst>
          </p:cNvPr>
          <p:cNvSpPr txBox="1"/>
          <p:nvPr/>
        </p:nvSpPr>
        <p:spPr>
          <a:xfrm>
            <a:off x="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</p:spTree>
    <p:extLst>
      <p:ext uri="{BB962C8B-B14F-4D97-AF65-F5344CB8AC3E}">
        <p14:creationId xmlns:p14="http://schemas.microsoft.com/office/powerpoint/2010/main" val="3111247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and Mexico</a:t>
            </a:r>
          </a:p>
          <a:p>
            <a:pPr lvl="1"/>
            <a:r>
              <a:rPr lang="en-US" dirty="0"/>
              <a:t>EU &amp; Mexico had FTA from 2001.  This is to replace it.</a:t>
            </a:r>
          </a:p>
          <a:p>
            <a:pPr lvl="1"/>
            <a:r>
              <a:rPr lang="en-US" dirty="0"/>
              <a:t>Features:</a:t>
            </a:r>
          </a:p>
          <a:p>
            <a:pPr lvl="2"/>
            <a:r>
              <a:rPr lang="en-US" dirty="0"/>
              <a:t>Duty-free trade in almost all goods</a:t>
            </a:r>
          </a:p>
          <a:p>
            <a:pPr lvl="2"/>
            <a:r>
              <a:rPr lang="en-US" dirty="0"/>
              <a:t>Measures to fight corruption and money laundering</a:t>
            </a:r>
          </a:p>
          <a:p>
            <a:pPr lvl="2"/>
            <a:r>
              <a:rPr lang="en-US" dirty="0"/>
              <a:t>Investment protection, </a:t>
            </a:r>
          </a:p>
          <a:p>
            <a:pPr lvl="2"/>
            <a:r>
              <a:rPr lang="en-US" dirty="0"/>
              <a:t>Sustainable development</a:t>
            </a:r>
          </a:p>
          <a:p>
            <a:pPr lvl="2"/>
            <a:r>
              <a:rPr lang="en-US" dirty="0"/>
              <a:t>Simpler customs rules to boost exports.</a:t>
            </a:r>
          </a:p>
          <a:p>
            <a:pPr lvl="2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01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and Vietnam</a:t>
            </a:r>
          </a:p>
          <a:p>
            <a:pPr lvl="1"/>
            <a:r>
              <a:rPr lang="en-US" dirty="0"/>
              <a:t>EVFTA: EU-Vietnam Free Trade Agreement </a:t>
            </a:r>
          </a:p>
          <a:p>
            <a:pPr lvl="1"/>
            <a:r>
              <a:rPr lang="en-US" sz="2400" dirty="0"/>
              <a:t>Approved in Vietnam June 8, 2020</a:t>
            </a:r>
          </a:p>
          <a:p>
            <a:pPr lvl="1"/>
            <a:r>
              <a:rPr lang="en-US" sz="2400" dirty="0"/>
              <a:t>Features</a:t>
            </a:r>
          </a:p>
          <a:p>
            <a:pPr lvl="2"/>
            <a:r>
              <a:rPr lang="en-US" sz="2000" dirty="0"/>
              <a:t>Zero tariffs immediately on 65-71% of trade</a:t>
            </a:r>
          </a:p>
          <a:p>
            <a:pPr lvl="2"/>
            <a:r>
              <a:rPr lang="en-US" sz="2000" dirty="0"/>
              <a:t>99%  of other tariffs phased out over 7-10 years</a:t>
            </a:r>
          </a:p>
          <a:p>
            <a:pPr lvl="1"/>
            <a:r>
              <a:rPr lang="en-US" sz="2400" dirty="0"/>
              <a:t>Trade is mostly textiles and apparent to EU, aircraft and cars to Vietnam</a:t>
            </a:r>
          </a:p>
          <a:p>
            <a:pPr lvl="1"/>
            <a:r>
              <a:rPr lang="en-US" sz="2400" dirty="0"/>
              <a:t>Models predict Vietnam growth by 2030 of 2.4% in GDP and 12% in exports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1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C1E165-0CB8-2C47-96C4-C634FA2A3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54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4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CETA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</a:t>
            </a:r>
            <a:r>
              <a:rPr lang="en-US" dirty="0" err="1"/>
              <a:t>Ceta</a:t>
            </a:r>
            <a:r>
              <a:rPr lang="en-US" dirty="0"/>
              <a:t> implemented, and when did it go fully into effect?  Why?</a:t>
            </a:r>
          </a:p>
          <a:p>
            <a:r>
              <a:rPr lang="en-US" dirty="0"/>
              <a:t>Which sectors have taken most advantage of </a:t>
            </a:r>
            <a:r>
              <a:rPr lang="en-US" dirty="0" err="1"/>
              <a:t>Ceta</a:t>
            </a:r>
            <a:r>
              <a:rPr lang="en-US" dirty="0"/>
              <a:t> in Canada, which have not, and why?</a:t>
            </a:r>
          </a:p>
          <a:p>
            <a:r>
              <a:rPr lang="en-US" dirty="0"/>
              <a:t>Does </a:t>
            </a:r>
            <a:r>
              <a:rPr lang="en-US" dirty="0" err="1"/>
              <a:t>Ceta</a:t>
            </a:r>
            <a:r>
              <a:rPr lang="en-US" dirty="0"/>
              <a:t> remove all trade barriers between Canada and the EU?</a:t>
            </a:r>
          </a:p>
          <a:p>
            <a:r>
              <a:rPr lang="en-US" dirty="0"/>
              <a:t>What is the importance of the “most-</a:t>
            </a:r>
            <a:r>
              <a:rPr lang="en-US" dirty="0" err="1"/>
              <a:t>favoured</a:t>
            </a:r>
            <a:r>
              <a:rPr lang="en-US" dirty="0"/>
              <a:t> nation clause” in </a:t>
            </a:r>
            <a:r>
              <a:rPr lang="en-US" dirty="0" err="1"/>
              <a:t>Ceta</a:t>
            </a:r>
            <a:r>
              <a:rPr lang="en-US" dirty="0"/>
              <a:t>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7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EU-MERCOSUR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Brazil’s change of sugar policy opposed by the EU?</a:t>
            </a:r>
          </a:p>
          <a:p>
            <a:r>
              <a:rPr lang="en-US" dirty="0"/>
              <a:t>How is the EU able to use so much sugar from Brazil?</a:t>
            </a:r>
          </a:p>
          <a:p>
            <a:r>
              <a:rPr lang="en-US" dirty="0"/>
              <a:t>What is the “soy moratorium”?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9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EU-Mexico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new agreement in effect now?</a:t>
            </a:r>
          </a:p>
          <a:p>
            <a:r>
              <a:rPr lang="en-US" dirty="0"/>
              <a:t>Does it remove all tariffs?</a:t>
            </a:r>
          </a:p>
          <a:p>
            <a:r>
              <a:rPr lang="en-US" dirty="0"/>
              <a:t>What features are mentioned that are apparently new?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6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dirty="0"/>
              <a:t>EVFTA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EVFTA controversial? </a:t>
            </a:r>
          </a:p>
          <a:p>
            <a:r>
              <a:rPr lang="en-US" dirty="0"/>
              <a:t>What is the main product that Vietnam exports to the EU?  Will this have zero tariff immediately? </a:t>
            </a:r>
          </a:p>
          <a:p>
            <a:r>
              <a:rPr lang="en-US" dirty="0"/>
              <a:t>How is trade between Vietnam and the UK affected?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5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  <a:p>
            <a:pPr lvl="1"/>
            <a:r>
              <a:rPr lang="en-US" dirty="0"/>
              <a:t>RCEP: Regional Comprehensive Economic Partnership </a:t>
            </a:r>
          </a:p>
          <a:p>
            <a:pPr lvl="1"/>
            <a:r>
              <a:rPr lang="en-US" dirty="0"/>
              <a:t>Large FTA being negotiated since 2013 by </a:t>
            </a:r>
          </a:p>
          <a:p>
            <a:pPr lvl="2"/>
            <a:r>
              <a:rPr lang="en-US" dirty="0"/>
              <a:t>ASEAN 10 countries plus 5:  China, Japan, South Korea, Australia and New Zealand </a:t>
            </a:r>
          </a:p>
          <a:p>
            <a:pPr lvl="2"/>
            <a:r>
              <a:rPr lang="en-US" dirty="0"/>
              <a:t>India also, until it recently dropped out</a:t>
            </a:r>
          </a:p>
          <a:p>
            <a:pPr lvl="1"/>
            <a:r>
              <a:rPr lang="en-US" dirty="0"/>
              <a:t>”Bulk of negotiations” done last November</a:t>
            </a:r>
          </a:p>
          <a:p>
            <a:pPr lvl="1"/>
            <a:r>
              <a:rPr lang="en-US" dirty="0"/>
              <a:t>Hope to finish by end of 2020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95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and Iran (reading optional)</a:t>
            </a:r>
          </a:p>
          <a:p>
            <a:pPr lvl="1"/>
            <a:r>
              <a:rPr lang="en-US" dirty="0"/>
              <a:t>Iran and China are believed to have reached agreement on an “economic and security partnership”</a:t>
            </a:r>
          </a:p>
          <a:p>
            <a:pPr lvl="1"/>
            <a:r>
              <a:rPr lang="en-US" dirty="0"/>
              <a:t>Agreement covers</a:t>
            </a:r>
          </a:p>
          <a:p>
            <a:pPr lvl="2"/>
            <a:r>
              <a:rPr lang="en-US" dirty="0"/>
              <a:t>Chinese operations in Iran in “banking, telecommunications, ports, railways and dozens of other projects”</a:t>
            </a:r>
          </a:p>
          <a:p>
            <a:pPr lvl="2"/>
            <a:r>
              <a:rPr lang="en-US" dirty="0"/>
              <a:t>Discounted supplies of oil over the next 25 years.</a:t>
            </a:r>
          </a:p>
          <a:p>
            <a:pPr lvl="2"/>
            <a:r>
              <a:rPr lang="en-US" dirty="0"/>
              <a:t>Military cooperation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3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89798-8221-0B49-8469-302150B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556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2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RCEP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did negotiations for RCEP begin, and when are they expected to conclude? </a:t>
            </a:r>
          </a:p>
          <a:p>
            <a:r>
              <a:rPr lang="en-US" dirty="0"/>
              <a:t>Is RCEP to be just an FTA?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03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 couldn’t do deals while still in EU, since it’s a customs union</a:t>
            </a:r>
          </a:p>
          <a:p>
            <a:r>
              <a:rPr lang="en-US" dirty="0"/>
              <a:t>What is hard to do in new FTAs?</a:t>
            </a:r>
          </a:p>
          <a:p>
            <a:pPr lvl="1"/>
            <a:r>
              <a:rPr lang="en-US" dirty="0"/>
              <a:t>Tariffs?  No</a:t>
            </a:r>
          </a:p>
          <a:p>
            <a:pPr lvl="1"/>
            <a:r>
              <a:rPr lang="en-US" dirty="0"/>
              <a:t>Rules &amp; regulations?  Yes, much harder</a:t>
            </a:r>
          </a:p>
          <a:p>
            <a:r>
              <a:rPr lang="en-US" dirty="0"/>
              <a:t>Needs FTA with EU to replace its status as member</a:t>
            </a:r>
          </a:p>
          <a:p>
            <a:pPr lvl="1"/>
            <a:r>
              <a:rPr lang="en-US" dirty="0"/>
              <a:t>Even with FTA, EU will check some imports, such as food, as it does other non-EU imports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78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has about 40 deals with about 70 countries</a:t>
            </a:r>
          </a:p>
          <a:p>
            <a:r>
              <a:rPr lang="en-US" dirty="0"/>
              <a:t>Post-Brexit UK trade deals done:</a:t>
            </a:r>
          </a:p>
          <a:p>
            <a:pPr lvl="1"/>
            <a:r>
              <a:rPr lang="en-US" dirty="0"/>
              <a:t>19 deals covering 50 countries, about 8% of its trade (list on next slide)</a:t>
            </a:r>
          </a:p>
          <a:p>
            <a:pPr lvl="1"/>
            <a:r>
              <a:rPr lang="en-US" dirty="0"/>
              <a:t>Largest:</a:t>
            </a:r>
          </a:p>
          <a:p>
            <a:pPr lvl="2"/>
            <a:r>
              <a:rPr lang="en-US" dirty="0"/>
              <a:t>Switzerland (£32.4bn of trade in 2018)</a:t>
            </a:r>
          </a:p>
          <a:p>
            <a:pPr lvl="2"/>
            <a:r>
              <a:rPr lang="en-US" dirty="0"/>
              <a:t>South Korea (£14.8bn in 2018)</a:t>
            </a:r>
          </a:p>
          <a:p>
            <a:pPr lvl="1"/>
            <a:r>
              <a:rPr lang="en-US" dirty="0"/>
              <a:t>Also:  Japan, as of 10/23/20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13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A3B9-7249-4241-90CB-F907AA63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Trade Deals Done </a:t>
            </a:r>
            <a:br>
              <a:rPr lang="en-US" dirty="0"/>
            </a:br>
            <a:r>
              <a:rPr lang="en-US" dirty="0"/>
              <a:t>(with amount of trade)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E94E-05C0-1F4D-A258-F0BD019F5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2000" dirty="0"/>
              <a:t>Kosovo (£8m)</a:t>
            </a:r>
          </a:p>
          <a:p>
            <a:r>
              <a:rPr lang="en-US" sz="2000" dirty="0"/>
              <a:t>Jordan (£448m)</a:t>
            </a:r>
          </a:p>
          <a:p>
            <a:r>
              <a:rPr lang="en-US" sz="2000" dirty="0"/>
              <a:t>Morocco (£2.5bn)</a:t>
            </a:r>
          </a:p>
          <a:p>
            <a:r>
              <a:rPr lang="en-US" sz="2000" dirty="0"/>
              <a:t>Georgia (£123m)</a:t>
            </a:r>
          </a:p>
          <a:p>
            <a:r>
              <a:rPr lang="en-US" sz="2000" dirty="0"/>
              <a:t>Southern African nations (£10.2bn)</a:t>
            </a:r>
          </a:p>
          <a:p>
            <a:r>
              <a:rPr lang="en-US" sz="2000" dirty="0"/>
              <a:t>Tunisia (£542m)</a:t>
            </a:r>
          </a:p>
          <a:p>
            <a:r>
              <a:rPr lang="en-US" sz="2000" dirty="0"/>
              <a:t>Lebanon (£762m)</a:t>
            </a:r>
          </a:p>
          <a:p>
            <a:r>
              <a:rPr lang="en-US" sz="2000" dirty="0"/>
              <a:t>South Korea (£14.8bn)</a:t>
            </a:r>
          </a:p>
          <a:p>
            <a:r>
              <a:rPr lang="en-US" sz="2000" dirty="0"/>
              <a:t>Central America (£1.1bn)</a:t>
            </a:r>
          </a:p>
          <a:p>
            <a:r>
              <a:rPr lang="en-US" sz="2000" dirty="0"/>
              <a:t>Andean countries (£3.4bn)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2F22E-4901-7246-BBD6-260D6BAE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91DE-644C-8E43-BC4F-3A1651D8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C1D411-C372-A542-A4DB-182E3D83DD12}"/>
              </a:ext>
            </a:extLst>
          </p:cNvPr>
          <p:cNvSpPr txBox="1">
            <a:spLocks/>
          </p:cNvSpPr>
          <p:nvPr/>
        </p:nvSpPr>
        <p:spPr bwMode="auto">
          <a:xfrm>
            <a:off x="4572000" y="16002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dirty="0"/>
              <a:t>Caribbean countries (£3.7bn)</a:t>
            </a:r>
          </a:p>
          <a:p>
            <a:r>
              <a:rPr lang="en-US" sz="2000" kern="0" dirty="0"/>
              <a:t>Pacific Islands (£163m)</a:t>
            </a:r>
          </a:p>
          <a:p>
            <a:r>
              <a:rPr lang="en-US" sz="2000" kern="0" dirty="0"/>
              <a:t>Liechtenstein (£146m)</a:t>
            </a:r>
          </a:p>
          <a:p>
            <a:r>
              <a:rPr lang="en-US" sz="2000" kern="0" dirty="0"/>
              <a:t>Israel (£4.2bn)</a:t>
            </a:r>
          </a:p>
          <a:p>
            <a:r>
              <a:rPr lang="en-US" sz="2000" kern="0" dirty="0"/>
              <a:t>Palestinian Authority (£41m)</a:t>
            </a:r>
          </a:p>
          <a:p>
            <a:r>
              <a:rPr lang="en-US" sz="2000" kern="0" dirty="0"/>
              <a:t>Switzerland (£32.4bn)</a:t>
            </a:r>
          </a:p>
          <a:p>
            <a:r>
              <a:rPr lang="en-US" sz="2000" kern="0" dirty="0"/>
              <a:t>The Faroe Islands (£252m)</a:t>
            </a:r>
          </a:p>
          <a:p>
            <a:r>
              <a:rPr lang="en-US" sz="2000" kern="0" dirty="0"/>
              <a:t>Eastern and Southern Africa (£2bn)</a:t>
            </a:r>
          </a:p>
          <a:p>
            <a:r>
              <a:rPr lang="en-US" sz="2000" kern="0" dirty="0"/>
              <a:t>Chile (£2bn)</a:t>
            </a:r>
          </a:p>
        </p:txBody>
      </p:sp>
    </p:spTree>
    <p:extLst>
      <p:ext uri="{BB962C8B-B14F-4D97-AF65-F5344CB8AC3E}">
        <p14:creationId xmlns:p14="http://schemas.microsoft.com/office/powerpoint/2010/main" val="32275317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1CF1E0-6456-3C44-BC3B-40FCD57C7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0" y="0"/>
            <a:ext cx="87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393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C97F5-CBE1-AC4F-B1F2-331B26840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291" y="0"/>
            <a:ext cx="6903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68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Japan-EU</a:t>
            </a:r>
          </a:p>
          <a:p>
            <a:pPr lvl="1"/>
            <a:r>
              <a:rPr lang="en-US" dirty="0"/>
              <a:t>(Deal completed 10/23/20)</a:t>
            </a:r>
          </a:p>
          <a:p>
            <a:pPr lvl="1"/>
            <a:r>
              <a:rPr lang="en-US" dirty="0"/>
              <a:t>Japan resists deal better than with EU</a:t>
            </a:r>
          </a:p>
          <a:p>
            <a:pPr lvl="1"/>
            <a:r>
              <a:rPr lang="en-US" dirty="0"/>
              <a:t>UK (as of August) wanted better deal on British Stilton cheese</a:t>
            </a:r>
          </a:p>
          <a:p>
            <a:pPr lvl="2"/>
            <a:r>
              <a:rPr lang="en-US" dirty="0"/>
              <a:t>Would be ”symbolic” that Brexit was worth it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8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UK-US</a:t>
            </a:r>
          </a:p>
          <a:p>
            <a:pPr lvl="1"/>
            <a:r>
              <a:rPr lang="en-US" dirty="0"/>
              <a:t>Talks began in May, with 30 groups</a:t>
            </a:r>
          </a:p>
          <a:p>
            <a:pPr lvl="1"/>
            <a:r>
              <a:rPr lang="en-US" dirty="0"/>
              <a:t>UK benefits of deal: increase UK GDP by 0.15% over 15 years.</a:t>
            </a:r>
          </a:p>
          <a:p>
            <a:pPr lvl="1"/>
            <a:r>
              <a:rPr lang="en-US" dirty="0"/>
              <a:t>Difficulties</a:t>
            </a:r>
          </a:p>
          <a:p>
            <a:pPr lvl="2"/>
            <a:r>
              <a:rPr lang="en-US" dirty="0"/>
              <a:t>Uncertainty about EU-UK deal</a:t>
            </a:r>
          </a:p>
          <a:p>
            <a:pPr lvl="2"/>
            <a:r>
              <a:rPr lang="en-US" dirty="0"/>
              <a:t>US election</a:t>
            </a:r>
          </a:p>
          <a:p>
            <a:pPr lvl="2"/>
            <a:r>
              <a:rPr lang="en-US" dirty="0"/>
              <a:t>Farming standards:  UK doesn’t want </a:t>
            </a:r>
          </a:p>
          <a:p>
            <a:pPr lvl="3"/>
            <a:r>
              <a:rPr lang="en-US" sz="2200" dirty="0"/>
              <a:t>chlorine-washed chicken</a:t>
            </a:r>
          </a:p>
          <a:p>
            <a:pPr lvl="3"/>
            <a:r>
              <a:rPr lang="en-US" sz="2200" dirty="0"/>
              <a:t>genetically modified crops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67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UK-US (cont.) WSJ on Issues</a:t>
            </a:r>
          </a:p>
          <a:p>
            <a:pPr lvl="1"/>
            <a:r>
              <a:rPr lang="en-US" dirty="0"/>
              <a:t>What </a:t>
            </a:r>
            <a:r>
              <a:rPr lang="en-US" u="sng" dirty="0"/>
              <a:t>are</a:t>
            </a:r>
            <a:r>
              <a:rPr lang="en-US" dirty="0"/>
              <a:t> hard:</a:t>
            </a:r>
          </a:p>
          <a:p>
            <a:pPr lvl="2"/>
            <a:r>
              <a:rPr lang="en-US" dirty="0"/>
              <a:t>U.K. Agricultural trade (“a needless sticking point”)</a:t>
            </a:r>
          </a:p>
          <a:p>
            <a:pPr lvl="2"/>
            <a:r>
              <a:rPr lang="en-US" dirty="0"/>
              <a:t>US insistence on scientific food-safety standards</a:t>
            </a:r>
          </a:p>
          <a:p>
            <a:pPr lvl="2"/>
            <a:r>
              <a:rPr lang="en-US" dirty="0"/>
              <a:t>chlorine-washed American poultry and beef treated with certain medications</a:t>
            </a:r>
          </a:p>
          <a:p>
            <a:pPr lvl="2"/>
            <a:r>
              <a:rPr lang="en-US" dirty="0"/>
              <a:t>Britain’s socialized National Health Service</a:t>
            </a:r>
          </a:p>
          <a:p>
            <a:pPr lvl="2"/>
            <a:r>
              <a:rPr lang="en-US" dirty="0"/>
              <a:t>U.K. imposed its version of a digital services tax on American tech giants in April</a:t>
            </a:r>
          </a:p>
          <a:p>
            <a:pPr lvl="2"/>
            <a:r>
              <a:rPr lang="en-US" dirty="0"/>
              <a:t>Trump’s tariffs in the Boeing-Airbus dispute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E8418-69AF-2A43-8CE6-94EDFD3D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05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UK-US (cont.) WSJ on Issues</a:t>
            </a:r>
          </a:p>
          <a:p>
            <a:pPr lvl="1"/>
            <a:r>
              <a:rPr lang="en-US" dirty="0"/>
              <a:t>What </a:t>
            </a:r>
            <a:r>
              <a:rPr lang="en-US" u="sng" dirty="0"/>
              <a:t>should be</a:t>
            </a:r>
            <a:r>
              <a:rPr lang="en-US" dirty="0"/>
              <a:t> hard:</a:t>
            </a:r>
          </a:p>
          <a:p>
            <a:pPr lvl="2"/>
            <a:r>
              <a:rPr lang="en-US" dirty="0"/>
              <a:t>banking regulations</a:t>
            </a:r>
          </a:p>
          <a:p>
            <a:pPr lvl="2"/>
            <a:r>
              <a:rPr lang="en-US" dirty="0"/>
              <a:t>mutual recognition of professional qualifications</a:t>
            </a:r>
          </a:p>
          <a:p>
            <a:pPr lvl="2"/>
            <a:r>
              <a:rPr lang="en-US" dirty="0"/>
              <a:t>reciprocal recognition of product-safety rules and inspections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43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95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Post-Brexit Deals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main policies that a trade deal covers?  Of these, which will likely be hardest to agree on between the UK and the EU?</a:t>
            </a:r>
          </a:p>
          <a:p>
            <a:r>
              <a:rPr lang="en-US" dirty="0"/>
              <a:t>What happens to UK if there is no deal with the EU? </a:t>
            </a:r>
          </a:p>
          <a:p>
            <a:r>
              <a:rPr lang="en-US" dirty="0"/>
              <a:t>Why does the UK need trade deals with non-EU countries?  To what extent it is getting them?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3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Japan-UK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the UK trade secretary want a better deal on cheese exports to Japan than the EU has?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67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UK-US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form to negotiations take? </a:t>
            </a:r>
          </a:p>
          <a:p>
            <a:pPr lvl="0"/>
            <a:r>
              <a:rPr lang="en-US" dirty="0"/>
              <a:t>What is the most prominent issue that will be a UK-US FTA difficult to achieve? </a:t>
            </a:r>
          </a:p>
          <a:p>
            <a:pPr lvl="0"/>
            <a:r>
              <a:rPr lang="en-US" dirty="0"/>
              <a:t>Is an agreement in 2020 likely? 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204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UK-US, per WSJ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of the sticking points in the UK-US negotiations that the WSJ thinks the UK is foolish to insist on?</a:t>
            </a:r>
          </a:p>
          <a:p>
            <a:r>
              <a:rPr lang="en-US" dirty="0"/>
              <a:t>What are the issues that they say should be addressed and are being ignores?</a:t>
            </a:r>
          </a:p>
          <a:p>
            <a:r>
              <a:rPr lang="en-US" dirty="0"/>
              <a:t>Is President Trump doing anything that also makes it hard, in their view?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71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Not</a:t>
            </a:r>
            <a:r>
              <a:rPr lang="en-US" dirty="0"/>
              <a:t> including US:  CPTPP = Comprehensive and Progressive Trans-Pacific Partnership</a:t>
            </a:r>
          </a:p>
          <a:p>
            <a:pPr lvl="1"/>
            <a:r>
              <a:rPr lang="en-US" dirty="0"/>
              <a:t>US pulled out of TPP under Trump</a:t>
            </a:r>
          </a:p>
          <a:p>
            <a:pPr lvl="1"/>
            <a:r>
              <a:rPr lang="en-US" dirty="0"/>
              <a:t>Now wants FTA with many of its members</a:t>
            </a:r>
          </a:p>
          <a:p>
            <a:pPr lvl="2"/>
            <a:r>
              <a:rPr lang="en-US" dirty="0"/>
              <a:t>To undo the disadvantage of being out</a:t>
            </a:r>
          </a:p>
          <a:p>
            <a:r>
              <a:rPr lang="en-US" dirty="0"/>
              <a:t>US is now seeking FTAs with several CPTPP countries:   </a:t>
            </a:r>
          </a:p>
          <a:p>
            <a:pPr lvl="1"/>
            <a:r>
              <a:rPr lang="en-US" dirty="0"/>
              <a:t>Japan, Australia, New Zealand, Vietnam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541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Georgia-US</a:t>
            </a:r>
          </a:p>
          <a:p>
            <a:pPr lvl="1"/>
            <a:r>
              <a:rPr lang="en-US" dirty="0"/>
              <a:t>This is probably </a:t>
            </a:r>
            <a:r>
              <a:rPr lang="en-US" u="sng" dirty="0"/>
              <a:t>not</a:t>
            </a:r>
            <a:r>
              <a:rPr lang="en-US" dirty="0"/>
              <a:t> happening, but is advocated in a reading by Bacchus, former Congressman and also Chair of WTO Appellate Body</a:t>
            </a:r>
          </a:p>
          <a:p>
            <a:pPr lvl="1"/>
            <a:r>
              <a:rPr lang="en-US" dirty="0"/>
              <a:t>Reasons given:</a:t>
            </a:r>
          </a:p>
          <a:p>
            <a:pPr lvl="2"/>
            <a:r>
              <a:rPr lang="en-US" dirty="0"/>
              <a:t>Georgia deserves it</a:t>
            </a:r>
          </a:p>
          <a:p>
            <a:pPr lvl="2"/>
            <a:r>
              <a:rPr lang="en-US" dirty="0"/>
              <a:t>Support for democracy</a:t>
            </a:r>
          </a:p>
          <a:p>
            <a:pPr lvl="2"/>
            <a:r>
              <a:rPr lang="en-US" dirty="0"/>
              <a:t>Moral case:  Georgia serves with US in Afghanistan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066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Kenya-US</a:t>
            </a:r>
          </a:p>
          <a:p>
            <a:pPr lvl="1"/>
            <a:r>
              <a:rPr lang="en-US" dirty="0"/>
              <a:t>Feb 2020:  Trump announced negotiations</a:t>
            </a:r>
          </a:p>
          <a:p>
            <a:pPr lvl="1"/>
            <a:r>
              <a:rPr lang="en-US" dirty="0"/>
              <a:t>Kenya is US’s 98</a:t>
            </a:r>
            <a:r>
              <a:rPr lang="en-US" baseline="30000" dirty="0"/>
              <a:t>th</a:t>
            </a:r>
            <a:r>
              <a:rPr lang="en-US" dirty="0"/>
              <a:t> largest trading partner</a:t>
            </a:r>
          </a:p>
          <a:p>
            <a:pPr lvl="1"/>
            <a:r>
              <a:rPr lang="en-US" dirty="0"/>
              <a:t>But deal would be model for deals with other African countries</a:t>
            </a:r>
          </a:p>
          <a:p>
            <a:pPr lvl="1"/>
            <a:r>
              <a:rPr lang="en-US" dirty="0"/>
              <a:t>Fear is that US will lose out to China and its Belt and Road Initiative</a:t>
            </a:r>
          </a:p>
          <a:p>
            <a:pPr lvl="1"/>
            <a:r>
              <a:rPr lang="en-US" dirty="0"/>
              <a:t>Kenya already has preferences under AGOA, but it doesn’t cover all trade and might not be renewed.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07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FTA News: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Taiwan-US</a:t>
            </a:r>
          </a:p>
          <a:p>
            <a:pPr lvl="1"/>
            <a:r>
              <a:rPr lang="en-US" dirty="0"/>
              <a:t>Aug 2020:  Taiwan President wants FTA with US</a:t>
            </a:r>
          </a:p>
          <a:p>
            <a:pPr lvl="1"/>
            <a:r>
              <a:rPr lang="en-US" dirty="0"/>
              <a:t>Previous attempts were stepped by Taiwan’s restrictions on imports of US beef and pork</a:t>
            </a:r>
          </a:p>
          <a:p>
            <a:pPr lvl="2"/>
            <a:r>
              <a:rPr lang="en-US" dirty="0"/>
              <a:t>Stopped in 2003 due to mad cow</a:t>
            </a:r>
          </a:p>
          <a:p>
            <a:pPr lvl="2"/>
            <a:r>
              <a:rPr lang="en-US" dirty="0"/>
              <a:t>Now they block them due to additives</a:t>
            </a:r>
          </a:p>
          <a:p>
            <a:pPr lvl="1"/>
            <a:r>
              <a:rPr lang="en-US" dirty="0"/>
              <a:t>President seems to think this issue can be resolved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92131-1DDF-274A-B219-6C965343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06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01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does the Trump Administration want these agreements with Japan and others?</a:t>
            </a:r>
          </a:p>
          <a:p>
            <a:r>
              <a:rPr lang="en-US" sz="2800" dirty="0"/>
              <a:t>Is the case made here for a Georgia-US FTA mostly economic or political?</a:t>
            </a:r>
          </a:p>
          <a:p>
            <a:r>
              <a:rPr lang="en-US" sz="2800" dirty="0"/>
              <a:t>How many countries in Africa now have an FTA with the US?</a:t>
            </a:r>
          </a:p>
          <a:p>
            <a:r>
              <a:rPr lang="en-US" sz="2800" dirty="0"/>
              <a:t>How quickly might an FTA with Kenya be agreed upon, and what are its chances of approval in the US once agreed?</a:t>
            </a:r>
          </a:p>
          <a:p>
            <a:r>
              <a:rPr lang="en-US" sz="2800" dirty="0"/>
              <a:t>Are US officials in favor of FTA with Taiwan?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91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B7134-6E81-4247-9B36-36AD3D93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47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80052</TotalTime>
  <Words>3482</Words>
  <Application>Microsoft Macintosh PowerPoint</Application>
  <PresentationFormat>On-screen Show (4:3)</PresentationFormat>
  <Paragraphs>533</Paragraphs>
  <Slides>82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ＭＳ Ｐゴシック</vt:lpstr>
      <vt:lpstr>Arial</vt:lpstr>
      <vt:lpstr>Palatino Linotype</vt:lpstr>
      <vt:lpstr>Default Design</vt:lpstr>
      <vt:lpstr>Chart</vt:lpstr>
      <vt:lpstr>Class 20  FTAs and Other Trade Deals  by Alan V. Deardorff University of Michigan 2020</vt:lpstr>
      <vt:lpstr>Outline</vt:lpstr>
      <vt:lpstr>FTAs in General</vt:lpstr>
      <vt:lpstr>FTAs in General</vt:lpstr>
      <vt:lpstr>FTAs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</vt:lpstr>
      <vt:lpstr>NAFTA</vt:lpstr>
      <vt:lpstr>NAFTA Effects</vt:lpstr>
      <vt:lpstr>PowerPoint Presentation</vt:lpstr>
      <vt:lpstr>PowerPoint Presentation</vt:lpstr>
      <vt:lpstr>PowerPoint Presentation</vt:lpstr>
      <vt:lpstr>PowerPoint Presentation</vt:lpstr>
      <vt:lpstr>NAFTA Effects</vt:lpstr>
      <vt:lpstr>Real Wages Plummeted!</vt:lpstr>
      <vt:lpstr>Real Wage:  No Change</vt:lpstr>
      <vt:lpstr>NAFTA Effects</vt:lpstr>
      <vt:lpstr>Unemployment:  No effect (or fell)</vt:lpstr>
      <vt:lpstr>PowerPoint Presentation</vt:lpstr>
      <vt:lpstr>NAFTA Effects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Effects</vt:lpstr>
      <vt:lpstr>Pause for Discussion</vt:lpstr>
      <vt:lpstr>Questions</vt:lpstr>
      <vt:lpstr>USMCA</vt:lpstr>
      <vt:lpstr>USMCA Timeline</vt:lpstr>
      <vt:lpstr>USMCA Features</vt:lpstr>
      <vt:lpstr>Pause for Discussion</vt:lpstr>
      <vt:lpstr>Questions</vt:lpstr>
      <vt:lpstr>Questions on Swanson, “Much Remains Undone”</vt:lpstr>
      <vt:lpstr>Questions on Nakayama, “Japanese carmakers …”</vt:lpstr>
      <vt:lpstr>Recent FTA News</vt:lpstr>
      <vt:lpstr>Pause for Discussion</vt:lpstr>
      <vt:lpstr>Questions on AfCFTA</vt:lpstr>
      <vt:lpstr>Recent FTA News: EU</vt:lpstr>
      <vt:lpstr>Recent FTA News: EU</vt:lpstr>
      <vt:lpstr>Recent FTA News: EU</vt:lpstr>
      <vt:lpstr>Recent FTA News: EU</vt:lpstr>
      <vt:lpstr>PowerPoint Presentation</vt:lpstr>
      <vt:lpstr>Pause for Discussion</vt:lpstr>
      <vt:lpstr>Questions on CETA</vt:lpstr>
      <vt:lpstr>Questions on EU-MERCOSUR</vt:lpstr>
      <vt:lpstr>Questions on EU-Mexico</vt:lpstr>
      <vt:lpstr>Questions on EVFTA </vt:lpstr>
      <vt:lpstr>Recent FTA News: China</vt:lpstr>
      <vt:lpstr>Recent FTA News: China</vt:lpstr>
      <vt:lpstr>Pause for Discussion</vt:lpstr>
      <vt:lpstr>Questions on RCEP</vt:lpstr>
      <vt:lpstr>Recent FTA News: UK</vt:lpstr>
      <vt:lpstr>Recent FTA News: UK</vt:lpstr>
      <vt:lpstr>UK Trade Deals Done  (with amount of trade)</vt:lpstr>
      <vt:lpstr>PowerPoint Presentation</vt:lpstr>
      <vt:lpstr>PowerPoint Presentation</vt:lpstr>
      <vt:lpstr>Recent FTA News: UK</vt:lpstr>
      <vt:lpstr>Recent FTA News: UK</vt:lpstr>
      <vt:lpstr>Recent FTA News: UK</vt:lpstr>
      <vt:lpstr>Recent FTA News: UK</vt:lpstr>
      <vt:lpstr>Pause for Discussion</vt:lpstr>
      <vt:lpstr>Questions on Post-Brexit Deals</vt:lpstr>
      <vt:lpstr>Questions on Japan-UK</vt:lpstr>
      <vt:lpstr>Questions on UK-US</vt:lpstr>
      <vt:lpstr>Questions on UK-US, per WSJ</vt:lpstr>
      <vt:lpstr>Recent FTA News: US</vt:lpstr>
      <vt:lpstr>Recent FTA News: US</vt:lpstr>
      <vt:lpstr>Recent FTA News: US</vt:lpstr>
      <vt:lpstr>Recent FTA News: US</vt:lpstr>
      <vt:lpstr>Pause for Discussion</vt:lpstr>
      <vt:lpstr>Questions</vt:lpstr>
      <vt:lpstr>PowerPoint Presentation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180</cp:revision>
  <cp:lastPrinted>2020-10-23T19:18:10Z</cp:lastPrinted>
  <dcterms:created xsi:type="dcterms:W3CDTF">2011-01-03T19:29:08Z</dcterms:created>
  <dcterms:modified xsi:type="dcterms:W3CDTF">2020-10-23T19:19:06Z</dcterms:modified>
</cp:coreProperties>
</file>